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71" r:id="rId4"/>
    <p:sldId id="264" r:id="rId5"/>
    <p:sldId id="274" r:id="rId6"/>
    <p:sldId id="266" r:id="rId7"/>
    <p:sldId id="262" r:id="rId8"/>
    <p:sldId id="278"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4675" autoAdjust="0"/>
  </p:normalViewPr>
  <p:slideViewPr>
    <p:cSldViewPr>
      <p:cViewPr varScale="1">
        <p:scale>
          <a:sx n="104" d="100"/>
          <a:sy n="104" d="100"/>
        </p:scale>
        <p:origin x="1854" y="10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88814-EEBD-44E8-9B5B-E3C9CEE240CB}" type="datetimeFigureOut">
              <a:rPr lang="en-US" smtClean="0"/>
              <a:t>5/19/2023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2957B-4713-4036-82B9-C6EC4C7A5AAE}" type="slidenum">
              <a:rPr lang="en-US" smtClean="0"/>
              <a:t>‹#›</a:t>
            </a:fld>
            <a:endParaRPr lang="en-US" dirty="0"/>
          </a:p>
        </p:txBody>
      </p:sp>
    </p:spTree>
    <p:extLst>
      <p:ext uri="{BB962C8B-B14F-4D97-AF65-F5344CB8AC3E}">
        <p14:creationId xmlns:p14="http://schemas.microsoft.com/office/powerpoint/2010/main" val="277670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a:p>
            <a:endParaRPr lang="en-US" dirty="0"/>
          </a:p>
          <a:p>
            <a:r>
              <a:rPr lang="en-US" dirty="0"/>
              <a:t>My background</a:t>
            </a:r>
          </a:p>
          <a:p>
            <a:endParaRPr lang="en-US" dirty="0"/>
          </a:p>
          <a:p>
            <a:r>
              <a:rPr lang="en-US" dirty="0"/>
              <a:t>TN Nexus</a:t>
            </a:r>
          </a:p>
        </p:txBody>
      </p:sp>
      <p:sp>
        <p:nvSpPr>
          <p:cNvPr id="4" name="Slide Number Placeholder 3"/>
          <p:cNvSpPr>
            <a:spLocks noGrp="1"/>
          </p:cNvSpPr>
          <p:nvPr>
            <p:ph type="sldNum" sz="quarter" idx="5"/>
          </p:nvPr>
        </p:nvSpPr>
        <p:spPr/>
        <p:txBody>
          <a:bodyPr/>
          <a:lstStyle/>
          <a:p>
            <a:fld id="{6C92957B-4713-4036-82B9-C6EC4C7A5AAE}" type="slidenum">
              <a:rPr lang="en-US" smtClean="0"/>
              <a:t>1</a:t>
            </a:fld>
            <a:endParaRPr lang="en-US" dirty="0"/>
          </a:p>
        </p:txBody>
      </p:sp>
    </p:spTree>
    <p:extLst>
      <p:ext uri="{BB962C8B-B14F-4D97-AF65-F5344CB8AC3E}">
        <p14:creationId xmlns:p14="http://schemas.microsoft.com/office/powerpoint/2010/main" val="190968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2957B-4713-4036-82B9-C6EC4C7A5AAE}" type="slidenum">
              <a:rPr lang="en-US" smtClean="0"/>
              <a:t>2</a:t>
            </a:fld>
            <a:endParaRPr lang="en-US" dirty="0"/>
          </a:p>
        </p:txBody>
      </p:sp>
    </p:spTree>
    <p:extLst>
      <p:ext uri="{BB962C8B-B14F-4D97-AF65-F5344CB8AC3E}">
        <p14:creationId xmlns:p14="http://schemas.microsoft.com/office/powerpoint/2010/main" val="335490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u="sng" dirty="0">
                <a:solidFill>
                  <a:srgbClr val="000000"/>
                </a:solidFill>
                <a:effectLst/>
                <a:latin typeface="Calibri" panose="020F0502020204030204" pitchFamily="34" charset="0"/>
                <a:ea typeface="Calibri" panose="020F0502020204030204" pitchFamily="34" charset="0"/>
              </a:rPr>
              <a:t>History</a:t>
            </a:r>
            <a:r>
              <a:rPr lang="en-US" sz="1200" dirty="0">
                <a:solidFill>
                  <a:srgbClr val="000000"/>
                </a:solidFill>
                <a:effectLst/>
                <a:latin typeface="Calibri" panose="020F0502020204030204" pitchFamily="34" charset="0"/>
                <a:ea typeface="Calibri" panose="020F0502020204030204" pitchFamily="34" charset="0"/>
              </a:rPr>
              <a:t>:</a:t>
            </a:r>
            <a:endParaRPr lang="en-US" sz="1200" dirty="0">
              <a:effectLst/>
              <a:latin typeface="Calibri" panose="020F0502020204030204" pitchFamily="34" charset="0"/>
              <a:ea typeface="Calibri" panose="020F0502020204030204" pitchFamily="34" charset="0"/>
            </a:endParaRPr>
          </a:p>
          <a:p>
            <a:pPr marL="342900" marR="0" lvl="0" indent="-342900">
              <a:spcBef>
                <a:spcPts val="500"/>
              </a:spcBef>
              <a:spcAft>
                <a:spcPts val="12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Since 2015, OHS has provided training to schools upon request. Active Shooter, threat/suspicious activity reporting, and bomb threat awareness. </a:t>
            </a:r>
            <a:endParaRPr lang="en-US" sz="1200" dirty="0">
              <a:effectLst/>
              <a:latin typeface="Times New Roman" panose="02020603050405020304" pitchFamily="18" charset="0"/>
              <a:ea typeface="Calibri" panose="020F0502020204030204" pitchFamily="34" charset="0"/>
            </a:endParaRPr>
          </a:p>
          <a:p>
            <a:pPr marL="342900" marR="0" lvl="0" indent="-342900">
              <a:spcBef>
                <a:spcPts val="500"/>
              </a:spcBef>
              <a:spcAft>
                <a:spcPts val="12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Since 2016, OHS has reviewed K-12 public school emergency operations plans as part of the State’s School Security working group (multi-discipline group lead by DOE).  OHS provides recommendations/ best practices for improvements to the EOPs. </a:t>
            </a:r>
            <a:endParaRPr lang="en-US" sz="1200" dirty="0">
              <a:effectLst/>
              <a:latin typeface="Times New Roman" panose="02020603050405020304" pitchFamily="18" charset="0"/>
              <a:ea typeface="Calibri" panose="020F0502020204030204" pitchFamily="34" charset="0"/>
            </a:endParaRPr>
          </a:p>
          <a:p>
            <a:pPr marL="342900" marR="0" lvl="0" indent="-342900">
              <a:spcBef>
                <a:spcPts val="500"/>
              </a:spcBef>
              <a:spcAft>
                <a:spcPts val="12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In 2018, OHS developed physical security standards for K-12 public schools based on evaluated risk/threat levels. </a:t>
            </a:r>
            <a:endParaRPr lang="en-US" sz="1200" dirty="0">
              <a:effectLst/>
              <a:latin typeface="Times New Roman" panose="02020603050405020304" pitchFamily="18" charset="0"/>
              <a:ea typeface="Calibri" panose="020F0502020204030204" pitchFamily="34" charset="0"/>
            </a:endParaRPr>
          </a:p>
          <a:p>
            <a:pPr marL="342900" marR="0" lvl="0" indent="-342900">
              <a:spcBef>
                <a:spcPts val="500"/>
              </a:spcBef>
              <a:spcAft>
                <a:spcPts val="12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In 2018, OHS created ‘SafeTN’ – our suspicious activity reporting app. This app was originally designed for school threat reporting. In 2022, OHS updated the app to include a mechanism to report threats/suspicious activity within communities, as well as within schools.</a:t>
            </a:r>
            <a:endParaRPr lang="en-US" sz="1200" dirty="0">
              <a:effectLst/>
              <a:latin typeface="Times New Roman" panose="02020603050405020304" pitchFamily="18" charset="0"/>
              <a:ea typeface="Calibri" panose="020F0502020204030204" pitchFamily="34" charset="0"/>
            </a:endParaRPr>
          </a:p>
          <a:p>
            <a:pPr marL="342900" marR="0" lvl="0" indent="-342900">
              <a:spcBef>
                <a:spcPts val="500"/>
              </a:spcBef>
              <a:spcAft>
                <a:spcPts val="12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Starting in 2019, OHS Agents review, and conduct walk thrus of select schools, verify the findings in the school’s self-assessment, and provide security recommendations and consultation (facility construction and security devices such as locks, cameras, fences, etc. ).</a:t>
            </a:r>
            <a:endParaRPr lang="en-US" sz="1200" dirty="0">
              <a:effectLst/>
              <a:latin typeface="Times New Roman" panose="02020603050405020304" pitchFamily="18" charset="0"/>
              <a:ea typeface="Calibri" panose="020F0502020204030204" pitchFamily="34" charset="0"/>
            </a:endParaRPr>
          </a:p>
          <a:p>
            <a:pPr marL="342900" marR="0" lvl="0" indent="-342900">
              <a:spcBef>
                <a:spcPts val="500"/>
              </a:spcBef>
              <a:spcAft>
                <a:spcPts val="12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In 2020, the K-12 security standards were updated in cooperation with DOE. </a:t>
            </a:r>
            <a:endParaRPr lang="en-US" sz="12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C92957B-4713-4036-82B9-C6EC4C7A5AAE}" type="slidenum">
              <a:rPr lang="en-US" smtClean="0"/>
              <a:t>3</a:t>
            </a:fld>
            <a:endParaRPr lang="en-US" dirty="0"/>
          </a:p>
        </p:txBody>
      </p:sp>
    </p:spTree>
    <p:extLst>
      <p:ext uri="{BB962C8B-B14F-4D97-AF65-F5344CB8AC3E}">
        <p14:creationId xmlns:p14="http://schemas.microsoft.com/office/powerpoint/2010/main" val="176057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SafeTN is a secure, open door communications</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Open Sans"/>
              </a:rPr>
              <a:t> App that allows anonymous reporting of suspicious activity and </a:t>
            </a:r>
            <a:r>
              <a:rPr lang="en-US" sz="1200" b="0" i="0" kern="1200" dirty="0">
                <a:solidFill>
                  <a:schemeClr val="tx1"/>
                </a:solidFill>
                <a:effectLst/>
                <a:latin typeface="+mn-lt"/>
                <a:ea typeface="+mn-ea"/>
                <a:cs typeface="+mn-cs"/>
              </a:rPr>
              <a:t>access useful resources to help keep your school and community 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few months ago, a high school student in West Tennessee noticed something suspicious. He reported his suspicion in the SafeTN app, and the situation was routed to one of our Homeland Security agents. The agent pursued the tip, and we strongly believe this intervention prevented a real threat from becoming a real tragedy.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100" dirty="0">
                <a:effectLst/>
                <a:latin typeface="Open Sans" panose="020B0606030504020204" pitchFamily="34" charset="0"/>
                <a:ea typeface="Calibri" panose="020F0502020204030204" pitchFamily="34" charset="0"/>
              </a:rPr>
              <a:t>We started developing SafeTN in 2018 (it was finished and rolled out in early 2019) after then Gov Haslam established a school security working group to develop recommendations for improving school security after the Parkland shooting. </a:t>
            </a:r>
          </a:p>
          <a:p>
            <a:endParaRPr lang="en-US" sz="1100" dirty="0">
              <a:effectLst/>
              <a:latin typeface="Open Sans" panose="020B0606030504020204" pitchFamily="34" charset="0"/>
              <a:ea typeface="Calibri" panose="020F0502020204030204" pitchFamily="34" charset="0"/>
            </a:endParaRPr>
          </a:p>
          <a:p>
            <a:r>
              <a:rPr lang="en-US" sz="1100" dirty="0">
                <a:effectLst/>
                <a:latin typeface="Open Sans" panose="020B0606030504020204" pitchFamily="34" charset="0"/>
                <a:ea typeface="Calibri" panose="020F0502020204030204" pitchFamily="34" charset="0"/>
              </a:rPr>
              <a:t>Depending on the nature of the information, tips may go directly to school’s administrator (for non-criminal or administrative issues), or local law enforcement, or HS Agents may initiate an investigation if warranted. 15,000+ downloads to date. 500 + submissions to date </a:t>
            </a:r>
            <a:endParaRPr lang="en-US" sz="1100" dirty="0">
              <a:effectLst/>
              <a:latin typeface="Calibri" panose="020F0502020204030204" pitchFamily="34" charset="0"/>
              <a:ea typeface="Calibri" panose="020F0502020204030204" pitchFamily="34" charset="0"/>
            </a:endParaRPr>
          </a:p>
          <a:p>
            <a:pPr>
              <a:defRPr/>
            </a:pPr>
            <a:endParaRPr lang="en-US" dirty="0"/>
          </a:p>
        </p:txBody>
      </p:sp>
      <p:sp>
        <p:nvSpPr>
          <p:cNvPr id="4" name="Slide Number Placeholder 3"/>
          <p:cNvSpPr>
            <a:spLocks noGrp="1"/>
          </p:cNvSpPr>
          <p:nvPr>
            <p:ph type="sldNum" sz="quarter" idx="5"/>
          </p:nvPr>
        </p:nvSpPr>
        <p:spPr/>
        <p:txBody>
          <a:bodyPr/>
          <a:lstStyle/>
          <a:p>
            <a:fld id="{6C92957B-4713-4036-82B9-C6EC4C7A5AAE}" type="slidenum">
              <a:rPr lang="en-US" smtClean="0"/>
              <a:t>4</a:t>
            </a:fld>
            <a:endParaRPr lang="en-US" dirty="0"/>
          </a:p>
        </p:txBody>
      </p:sp>
    </p:spTree>
    <p:extLst>
      <p:ext uri="{BB962C8B-B14F-4D97-AF65-F5344CB8AC3E}">
        <p14:creationId xmlns:p14="http://schemas.microsoft.com/office/powerpoint/2010/main" val="145937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tragedy in Uvalde, TX, Governor Lee issued EO #97</a:t>
            </a:r>
          </a:p>
        </p:txBody>
      </p:sp>
      <p:sp>
        <p:nvSpPr>
          <p:cNvPr id="4" name="Slide Number Placeholder 3"/>
          <p:cNvSpPr>
            <a:spLocks noGrp="1"/>
          </p:cNvSpPr>
          <p:nvPr>
            <p:ph type="sldNum" sz="quarter" idx="5"/>
          </p:nvPr>
        </p:nvSpPr>
        <p:spPr/>
        <p:txBody>
          <a:bodyPr/>
          <a:lstStyle/>
          <a:p>
            <a:fld id="{6C92957B-4713-4036-82B9-C6EC4C7A5AAE}" type="slidenum">
              <a:rPr lang="en-US" smtClean="0"/>
              <a:t>5</a:t>
            </a:fld>
            <a:endParaRPr lang="en-US" dirty="0"/>
          </a:p>
        </p:txBody>
      </p:sp>
    </p:spTree>
    <p:extLst>
      <p:ext uri="{BB962C8B-B14F-4D97-AF65-F5344CB8AC3E}">
        <p14:creationId xmlns:p14="http://schemas.microsoft.com/office/powerpoint/2010/main" val="274546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Through the proposed legislative and OHS expansion, Homeland Security is gaining NO additional jurisdiction or authorities – only expanded capabilities to do what we are doing now, just more of it in more places.</a:t>
            </a:r>
            <a:endParaRPr lang="en-US" sz="1200" dirty="0">
              <a:solidFill>
                <a:srgbClr val="000000"/>
              </a:solidFill>
              <a:effectLst/>
              <a:latin typeface="Times New Roman" panose="02020603050405020304" pitchFamily="18" charset="0"/>
              <a:ea typeface="Calibri" panose="020F0502020204030204" pitchFamily="34" charset="0"/>
            </a:endParaRPr>
          </a:p>
          <a:p>
            <a:pPr marL="342900" marR="0" lvl="0" indent="-342900">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Homeland Security created and manages the </a:t>
            </a:r>
            <a:r>
              <a:rPr lang="en-US" sz="1200" b="1" dirty="0">
                <a:solidFill>
                  <a:srgbClr val="000000"/>
                </a:solidFill>
                <a:effectLst/>
                <a:latin typeface="Calibri" panose="020F0502020204030204" pitchFamily="34" charset="0"/>
                <a:ea typeface="Times New Roman" panose="02020603050405020304" pitchFamily="18" charset="0"/>
              </a:rPr>
              <a:t>SafeTN </a:t>
            </a:r>
            <a:r>
              <a:rPr lang="en-US" sz="1200" dirty="0">
                <a:solidFill>
                  <a:srgbClr val="000000"/>
                </a:solidFill>
                <a:effectLst/>
                <a:latin typeface="Calibri" panose="020F0502020204030204" pitchFamily="34" charset="0"/>
                <a:ea typeface="Times New Roman" panose="02020603050405020304" pitchFamily="18" charset="0"/>
              </a:rPr>
              <a:t>app, where kids can report threats or concerns, or seek help.  All SafeTN submissions go to Homeland Security and are either worked or referred immediately to local authorities.</a:t>
            </a:r>
            <a:endParaRPr lang="en-US" sz="1200" dirty="0">
              <a:solidFill>
                <a:srgbClr val="000000"/>
              </a:solidFill>
              <a:effectLst/>
              <a:latin typeface="Times New Roman" panose="02020603050405020304" pitchFamily="18" charset="0"/>
              <a:ea typeface="Calibri" panose="020F0502020204030204" pitchFamily="34" charset="0"/>
            </a:endParaRPr>
          </a:p>
          <a:p>
            <a:r>
              <a:rPr lang="en-US" sz="1200" dirty="0">
                <a:solidFill>
                  <a:srgbClr val="000000"/>
                </a:solidFill>
                <a:effectLst/>
                <a:latin typeface="Calibri" panose="020F0502020204030204" pitchFamily="34" charset="0"/>
                <a:ea typeface="Times New Roman" panose="02020603050405020304" pitchFamily="18" charset="0"/>
              </a:rPr>
              <a:t>Homeland Security can assist schools and local law enforcement </a:t>
            </a:r>
          </a:p>
          <a:p>
            <a:endParaRPr lang="en-US" dirty="0">
              <a:solidFill>
                <a:srgbClr val="000000"/>
              </a:solidFill>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C92957B-4713-4036-82B9-C6EC4C7A5AAE}" type="slidenum">
              <a:rPr lang="en-US" smtClean="0"/>
              <a:t>6</a:t>
            </a:fld>
            <a:endParaRPr lang="en-US" dirty="0"/>
          </a:p>
        </p:txBody>
      </p:sp>
    </p:spTree>
    <p:extLst>
      <p:ext uri="{BB962C8B-B14F-4D97-AF65-F5344CB8AC3E}">
        <p14:creationId xmlns:p14="http://schemas.microsoft.com/office/powerpoint/2010/main" val="2141259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the steps in the U.S. Department of Homeland Security and the United States Secret Service’s Enhancing School Safety Using a Threat Assessment Model, an Operational Guide for Preventing Targeted School Violence, we are involved in step 1. Part of our assignment is to assist with creating the multidisciplinary threat assessment, which involves directing, managing, and documenting the threat assessment process. We must create an environment where kids feel comfortable reporting.</a:t>
            </a:r>
          </a:p>
        </p:txBody>
      </p:sp>
      <p:sp>
        <p:nvSpPr>
          <p:cNvPr id="4" name="Slide Number Placeholder 3"/>
          <p:cNvSpPr>
            <a:spLocks noGrp="1"/>
          </p:cNvSpPr>
          <p:nvPr>
            <p:ph type="sldNum" sz="quarter" idx="5"/>
          </p:nvPr>
        </p:nvSpPr>
        <p:spPr/>
        <p:txBody>
          <a:bodyPr/>
          <a:lstStyle/>
          <a:p>
            <a:fld id="{6C92957B-4713-4036-82B9-C6EC4C7A5AAE}" type="slidenum">
              <a:rPr lang="en-US" smtClean="0"/>
              <a:t>7</a:t>
            </a:fld>
            <a:endParaRPr lang="en-US" dirty="0"/>
          </a:p>
        </p:txBody>
      </p:sp>
    </p:spTree>
    <p:extLst>
      <p:ext uri="{BB962C8B-B14F-4D97-AF65-F5344CB8AC3E}">
        <p14:creationId xmlns:p14="http://schemas.microsoft.com/office/powerpoint/2010/main" val="2956716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Through the proposed legislative and OHS expansion, Homeland Security is gaining NO additional jurisdiction or authorities – only expanded capabilities to do what we are doing now, just more of it in more places.</a:t>
            </a:r>
            <a:endParaRPr lang="en-US" sz="1200" dirty="0">
              <a:solidFill>
                <a:srgbClr val="000000"/>
              </a:solidFill>
              <a:effectLst/>
              <a:latin typeface="Times New Roman" panose="02020603050405020304" pitchFamily="18" charset="0"/>
              <a:ea typeface="Calibri" panose="020F0502020204030204" pitchFamily="34" charset="0"/>
            </a:endParaRPr>
          </a:p>
          <a:p>
            <a:pPr marL="342900" marR="0" lvl="0" indent="-342900">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Homeland Security created and manages the </a:t>
            </a:r>
            <a:r>
              <a:rPr lang="en-US" sz="1200" b="1" dirty="0">
                <a:solidFill>
                  <a:srgbClr val="000000"/>
                </a:solidFill>
                <a:effectLst/>
                <a:latin typeface="Calibri" panose="020F0502020204030204" pitchFamily="34" charset="0"/>
                <a:ea typeface="Times New Roman" panose="02020603050405020304" pitchFamily="18" charset="0"/>
              </a:rPr>
              <a:t>SafeTN </a:t>
            </a:r>
            <a:r>
              <a:rPr lang="en-US" sz="1200" dirty="0">
                <a:solidFill>
                  <a:srgbClr val="000000"/>
                </a:solidFill>
                <a:effectLst/>
                <a:latin typeface="Calibri" panose="020F0502020204030204" pitchFamily="34" charset="0"/>
                <a:ea typeface="Times New Roman" panose="02020603050405020304" pitchFamily="18" charset="0"/>
              </a:rPr>
              <a:t>app, where kids can report threats or concerns, or seek help.  All SafeTN submissions go to Homeland Security and are either worked or referred immediately to local authorities.</a:t>
            </a:r>
            <a:endParaRPr lang="en-US" sz="1200" dirty="0">
              <a:solidFill>
                <a:srgbClr val="000000"/>
              </a:solidFill>
              <a:effectLst/>
              <a:latin typeface="Times New Roman" panose="02020603050405020304" pitchFamily="18" charset="0"/>
              <a:ea typeface="Calibri" panose="020F0502020204030204" pitchFamily="34" charset="0"/>
            </a:endParaRPr>
          </a:p>
          <a:p>
            <a:r>
              <a:rPr lang="en-US" sz="1200" dirty="0">
                <a:solidFill>
                  <a:srgbClr val="000000"/>
                </a:solidFill>
                <a:effectLst/>
                <a:latin typeface="Calibri" panose="020F0502020204030204" pitchFamily="34" charset="0"/>
                <a:ea typeface="Times New Roman" panose="02020603050405020304" pitchFamily="18" charset="0"/>
              </a:rPr>
              <a:t>Homeland Security can assist schools and local law enforcement </a:t>
            </a:r>
            <a:endParaRPr lang="en-US" dirty="0"/>
          </a:p>
          <a:p>
            <a:endParaRPr lang="en-US" dirty="0"/>
          </a:p>
        </p:txBody>
      </p:sp>
      <p:sp>
        <p:nvSpPr>
          <p:cNvPr id="4" name="Slide Number Placeholder 3"/>
          <p:cNvSpPr>
            <a:spLocks noGrp="1"/>
          </p:cNvSpPr>
          <p:nvPr>
            <p:ph type="sldNum" sz="quarter" idx="5"/>
          </p:nvPr>
        </p:nvSpPr>
        <p:spPr/>
        <p:txBody>
          <a:bodyPr/>
          <a:lstStyle/>
          <a:p>
            <a:fld id="{6C92957B-4713-4036-82B9-C6EC4C7A5AAE}" type="slidenum">
              <a:rPr lang="en-US" smtClean="0"/>
              <a:t>8</a:t>
            </a:fld>
            <a:endParaRPr lang="en-US" dirty="0"/>
          </a:p>
        </p:txBody>
      </p:sp>
    </p:spTree>
    <p:extLst>
      <p:ext uri="{BB962C8B-B14F-4D97-AF65-F5344CB8AC3E}">
        <p14:creationId xmlns:p14="http://schemas.microsoft.com/office/powerpoint/2010/main" val="383975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
            </a:r>
            <a:r>
              <a:rPr lang="en-US" baseline="0" dirty="0"/>
              <a:t>ed by the Director who serves as the state’s Deputy Homeland Security Advisor. The Office of Homeland Security Special Agents partner with federal, state and local law enforcement and public safety agencies to conduct homeland security related and Threat to Life investigations; as well as collect, analyze, and disseminate intelligence through the Homeland Security Intelligence Analysts at the Tennessee Fusion Center.    </a:t>
            </a:r>
            <a:endParaRPr lang="en-US" dirty="0"/>
          </a:p>
        </p:txBody>
      </p:sp>
      <p:sp>
        <p:nvSpPr>
          <p:cNvPr id="4" name="Slide Number Placeholder 3"/>
          <p:cNvSpPr>
            <a:spLocks noGrp="1"/>
          </p:cNvSpPr>
          <p:nvPr>
            <p:ph type="sldNum" sz="quarter" idx="5"/>
          </p:nvPr>
        </p:nvSpPr>
        <p:spPr/>
        <p:txBody>
          <a:bodyPr/>
          <a:lstStyle/>
          <a:p>
            <a:fld id="{6C92957B-4713-4036-82B9-C6EC4C7A5AAE}" type="slidenum">
              <a:rPr lang="en-US" smtClean="0"/>
              <a:t>9</a:t>
            </a:fld>
            <a:endParaRPr lang="en-US" dirty="0"/>
          </a:p>
        </p:txBody>
      </p:sp>
    </p:spTree>
    <p:extLst>
      <p:ext uri="{BB962C8B-B14F-4D97-AF65-F5344CB8AC3E}">
        <p14:creationId xmlns:p14="http://schemas.microsoft.com/office/powerpoint/2010/main" val="2868273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0" y="1152525"/>
            <a:ext cx="68580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6152266"/>
            <a:ext cx="1828800" cy="731520"/>
          </a:xfrm>
          <a:prstGeom prst="rect">
            <a:avLst/>
          </a:prstGeom>
        </p:spPr>
      </p:pic>
    </p:spTree>
    <p:extLst>
      <p:ext uri="{BB962C8B-B14F-4D97-AF65-F5344CB8AC3E}">
        <p14:creationId xmlns:p14="http://schemas.microsoft.com/office/powerpoint/2010/main" val="371775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6152266"/>
            <a:ext cx="182880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6152266"/>
            <a:ext cx="182880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320040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6152266"/>
            <a:ext cx="182880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6152266"/>
            <a:ext cx="182880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6152266"/>
            <a:ext cx="182880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6152266"/>
            <a:ext cx="182880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6152266"/>
            <a:ext cx="182880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Greg Mays, Director of Tennessee Office of Homeland Security, February 2023</a:t>
            </a:r>
          </a:p>
        </p:txBody>
      </p:sp>
    </p:spTree>
    <p:extLst>
      <p:ext uri="{BB962C8B-B14F-4D97-AF65-F5344CB8AC3E}">
        <p14:creationId xmlns:p14="http://schemas.microsoft.com/office/powerpoint/2010/main" val="47926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a:t>TN Homeland Security’s Mission and Priorities</a:t>
            </a:r>
          </a:p>
        </p:txBody>
      </p:sp>
      <p:sp>
        <p:nvSpPr>
          <p:cNvPr id="4" name="Content Placeholder 3"/>
          <p:cNvSpPr>
            <a:spLocks noGrp="1"/>
          </p:cNvSpPr>
          <p:nvPr>
            <p:ph idx="1"/>
          </p:nvPr>
        </p:nvSpPr>
        <p:spPr>
          <a:xfrm>
            <a:off x="190500" y="1143000"/>
            <a:ext cx="8763000" cy="4958462"/>
          </a:xfrm>
        </p:spPr>
        <p:txBody>
          <a:bodyPr>
            <a:normAutofit fontScale="92500" lnSpcReduction="10000"/>
          </a:bodyPr>
          <a:lstStyle/>
          <a:p>
            <a:r>
              <a:rPr lang="en-US" dirty="0"/>
              <a:t>Investigations of Threats to Life/TN Homeland</a:t>
            </a:r>
          </a:p>
          <a:p>
            <a:endParaRPr lang="en-US" dirty="0"/>
          </a:p>
          <a:p>
            <a:r>
              <a:rPr lang="en-US" dirty="0"/>
              <a:t>Information and Intelligence Sharing</a:t>
            </a:r>
          </a:p>
          <a:p>
            <a:endParaRPr lang="en-US" dirty="0"/>
          </a:p>
          <a:p>
            <a:r>
              <a:rPr lang="en-US" dirty="0"/>
              <a:t>Critical Infrastructure Protection</a:t>
            </a:r>
          </a:p>
          <a:p>
            <a:endParaRPr lang="en-US" dirty="0"/>
          </a:p>
          <a:p>
            <a:r>
              <a:rPr lang="en-US" dirty="0"/>
              <a:t>Cyber Security </a:t>
            </a:r>
          </a:p>
          <a:p>
            <a:pPr marL="457200" lvl="1" indent="0">
              <a:buNone/>
            </a:pPr>
            <a:r>
              <a:rPr lang="en-US" dirty="0"/>
              <a:t>Election Security, Local Government, Private Sector</a:t>
            </a:r>
          </a:p>
          <a:p>
            <a:pPr lvl="1"/>
            <a:endParaRPr lang="en-US" dirty="0"/>
          </a:p>
          <a:p>
            <a:r>
              <a:rPr lang="en-US" dirty="0"/>
              <a:t>Preparedness</a:t>
            </a:r>
          </a:p>
          <a:p>
            <a:pPr marL="457200" lvl="1" indent="0">
              <a:buNone/>
            </a:pPr>
            <a:r>
              <a:rPr lang="en-US" dirty="0"/>
              <a:t>Special Events, Training, School Safety, Physical Security Assessments</a:t>
            </a:r>
          </a:p>
          <a:p>
            <a:pPr marL="457200" lvl="1" indent="0">
              <a:buNone/>
            </a:pPr>
            <a:endParaRPr lang="en-US" dirty="0"/>
          </a:p>
          <a:p>
            <a:r>
              <a:rPr lang="en-US" dirty="0"/>
              <a:t>School Security</a:t>
            </a:r>
          </a:p>
          <a:p>
            <a:pPr lvl="1"/>
            <a:endParaRPr lang="en-US" dirty="0"/>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208218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D08B4-3A91-4E6C-8442-CC20292B9010}"/>
              </a:ext>
            </a:extLst>
          </p:cNvPr>
          <p:cNvSpPr>
            <a:spLocks noGrp="1"/>
          </p:cNvSpPr>
          <p:nvPr>
            <p:ph type="title"/>
          </p:nvPr>
        </p:nvSpPr>
        <p:spPr/>
        <p:txBody>
          <a:bodyPr/>
          <a:lstStyle/>
          <a:p>
            <a:r>
              <a:rPr lang="en-US" dirty="0"/>
              <a:t>Homeland Security &amp; School Security</a:t>
            </a:r>
          </a:p>
        </p:txBody>
      </p:sp>
      <p:sp>
        <p:nvSpPr>
          <p:cNvPr id="3" name="Content Placeholder 2">
            <a:extLst>
              <a:ext uri="{FF2B5EF4-FFF2-40B4-BE49-F238E27FC236}">
                <a16:creationId xmlns:a16="http://schemas.microsoft.com/office/drawing/2014/main" id="{B649C2D4-A755-4A0A-826B-63C49389709F}"/>
              </a:ext>
            </a:extLst>
          </p:cNvPr>
          <p:cNvSpPr>
            <a:spLocks noGrp="1"/>
          </p:cNvSpPr>
          <p:nvPr>
            <p:ph idx="1"/>
          </p:nvPr>
        </p:nvSpPr>
        <p:spPr/>
        <p:txBody>
          <a:bodyPr>
            <a:normAutofit fontScale="85000" lnSpcReduction="10000"/>
          </a:bodyPr>
          <a:lstStyle/>
          <a:p>
            <a:pPr marL="0" marR="0">
              <a:spcBef>
                <a:spcPts val="0"/>
              </a:spcBef>
              <a:spcAft>
                <a:spcPts val="0"/>
              </a:spcAft>
            </a:pPr>
            <a:endParaRPr lang="en-US" sz="2400" dirty="0">
              <a:effectLst/>
              <a:latin typeface="Calibri" panose="020F0502020204030204" pitchFamily="34" charset="0"/>
              <a:ea typeface="Calibri" panose="020F0502020204030204" pitchFamily="34" charset="0"/>
            </a:endParaRPr>
          </a:p>
          <a:p>
            <a:pPr marL="342900" marR="0" lvl="0" indent="-342900">
              <a:spcBef>
                <a:spcPts val="500"/>
              </a:spcBef>
              <a:spcAft>
                <a:spcPts val="12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rPr>
              <a:t>Since 2015, OHS has provided training to schools upon request. Active Shooter, threat/suspicious activity reporting, and bomb threat awareness. </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500"/>
              </a:spcBef>
              <a:spcAft>
                <a:spcPts val="12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rPr>
              <a:t>Since 2016, OHS has reviewed K-12 public school emergency operations plans as part of the State’s School Security working group (multi-discipline group lead by DOE).  OHS provides recommendations/ best practices for improvements to the EOPs. </a:t>
            </a:r>
            <a:endParaRPr lang="en-US" sz="2400" dirty="0">
              <a:effectLst/>
              <a:latin typeface="Times New Roman" panose="02020603050405020304" pitchFamily="18" charset="0"/>
              <a:ea typeface="Calibri" panose="020F0502020204030204" pitchFamily="34" charset="0"/>
            </a:endParaRPr>
          </a:p>
          <a:p>
            <a:r>
              <a:rPr lang="en-US" dirty="0"/>
              <a:t>In 2018, Tennessee Governor Bill Haslam convened a school security working group. </a:t>
            </a:r>
          </a:p>
          <a:p>
            <a:endParaRPr lang="en-US" dirty="0"/>
          </a:p>
          <a:p>
            <a:r>
              <a:rPr lang="en-US" dirty="0"/>
              <a:t>Out of that Working Group came the SafeTN App and School Assessments</a:t>
            </a:r>
          </a:p>
          <a:p>
            <a:endParaRPr lang="en-US" dirty="0"/>
          </a:p>
          <a:p>
            <a:r>
              <a:rPr lang="en-US" dirty="0"/>
              <a:t>Tennessee Code Annotated, Section 49-6-4302, requires school security assessments. </a:t>
            </a:r>
          </a:p>
          <a:p>
            <a:pPr marL="0" indent="0">
              <a:buNone/>
            </a:pPr>
            <a:endParaRPr lang="en-US" dirty="0"/>
          </a:p>
        </p:txBody>
      </p:sp>
    </p:spTree>
    <p:extLst>
      <p:ext uri="{BB962C8B-B14F-4D97-AF65-F5344CB8AC3E}">
        <p14:creationId xmlns:p14="http://schemas.microsoft.com/office/powerpoint/2010/main" val="226959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Homeland Security &amp; School Security</a:t>
            </a:r>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1EFAC580-8C2E-42CE-9390-C0A9B13829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732955"/>
            <a:ext cx="8763000" cy="3879453"/>
          </a:xfrm>
          <a:prstGeom prst="rect">
            <a:avLst/>
          </a:prstGeom>
        </p:spPr>
      </p:pic>
    </p:spTree>
    <p:extLst>
      <p:ext uri="{BB962C8B-B14F-4D97-AF65-F5344CB8AC3E}">
        <p14:creationId xmlns:p14="http://schemas.microsoft.com/office/powerpoint/2010/main" val="79857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D08B4-3A91-4E6C-8442-CC20292B9010}"/>
              </a:ext>
            </a:extLst>
          </p:cNvPr>
          <p:cNvSpPr>
            <a:spLocks noGrp="1"/>
          </p:cNvSpPr>
          <p:nvPr>
            <p:ph type="title"/>
          </p:nvPr>
        </p:nvSpPr>
        <p:spPr/>
        <p:txBody>
          <a:bodyPr/>
          <a:lstStyle/>
          <a:p>
            <a:r>
              <a:rPr lang="en-US" dirty="0"/>
              <a:t>Homeland Security &amp; School Security</a:t>
            </a:r>
          </a:p>
        </p:txBody>
      </p:sp>
      <p:sp>
        <p:nvSpPr>
          <p:cNvPr id="3" name="Content Placeholder 2">
            <a:extLst>
              <a:ext uri="{FF2B5EF4-FFF2-40B4-BE49-F238E27FC236}">
                <a16:creationId xmlns:a16="http://schemas.microsoft.com/office/drawing/2014/main" id="{B649C2D4-A755-4A0A-826B-63C49389709F}"/>
              </a:ext>
            </a:extLst>
          </p:cNvPr>
          <p:cNvSpPr>
            <a:spLocks noGrp="1"/>
          </p:cNvSpPr>
          <p:nvPr>
            <p:ph idx="1"/>
          </p:nvPr>
        </p:nvSpPr>
        <p:spPr/>
        <p:txBody>
          <a:bodyPr/>
          <a:lstStyle/>
          <a:p>
            <a:pPr marL="0" indent="0">
              <a:buNone/>
            </a:pPr>
            <a:endParaRPr lang="en-US" dirty="0"/>
          </a:p>
          <a:p>
            <a:r>
              <a:rPr lang="en-US" dirty="0"/>
              <a:t>In 2022, Tennessee Governor Bill Lee issued Executive Order 97, which directed accountability measures for school safety and an evaluation of training for Tennessee law enforcement. The order also established additional resources to support parents, teachers, and law enforcement in improving school security practices. </a:t>
            </a:r>
          </a:p>
        </p:txBody>
      </p:sp>
    </p:spTree>
    <p:extLst>
      <p:ext uri="{BB962C8B-B14F-4D97-AF65-F5344CB8AC3E}">
        <p14:creationId xmlns:p14="http://schemas.microsoft.com/office/powerpoint/2010/main" val="252730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OHS Role in School Security Going Forward</a:t>
            </a:r>
          </a:p>
        </p:txBody>
      </p:sp>
      <p:sp>
        <p:nvSpPr>
          <p:cNvPr id="5" name="Content Placeholder 4"/>
          <p:cNvSpPr>
            <a:spLocks noGrp="1"/>
          </p:cNvSpPr>
          <p:nvPr>
            <p:ph idx="1"/>
          </p:nvPr>
        </p:nvSpPr>
        <p:spPr/>
        <p:txBody>
          <a:bodyPr>
            <a:normAutofit/>
          </a:bodyPr>
          <a:lstStyle/>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Aft>
                <a:spcPts val="0"/>
              </a:spcAft>
              <a:buFont typeface="Symbol" panose="05050102010706020507" pitchFamily="18" charset="2"/>
              <a:buChar char=""/>
            </a:pPr>
            <a:r>
              <a:rPr lang="en-US" sz="1800" dirty="0">
                <a:solidFill>
                  <a:srgbClr val="000000"/>
                </a:solidFill>
                <a:latin typeface="Calibri" panose="020F0502020204030204" pitchFamily="34" charset="0"/>
                <a:ea typeface="Times New Roman" panose="02020603050405020304" pitchFamily="18" charset="0"/>
              </a:rPr>
              <a:t>L</a:t>
            </a:r>
            <a:r>
              <a:rPr lang="en-US" sz="1800" dirty="0">
                <a:solidFill>
                  <a:srgbClr val="000000"/>
                </a:solidFill>
                <a:effectLst/>
                <a:latin typeface="Calibri" panose="020F0502020204030204" pitchFamily="34" charset="0"/>
                <a:ea typeface="Times New Roman" panose="02020603050405020304" pitchFamily="18" charset="0"/>
              </a:rPr>
              <a:t>egislation has passed that will make district level threat assessment teams mandatory (they are currently encouraged, but not required).  Homeland Security will work with Sheriffs and Chiefs, mental health, DOE, and others on these multidisciplinary teams within each school district - to identify problem youths early and intervene and then regularly monitor</a:t>
            </a:r>
          </a:p>
          <a:p>
            <a:pPr marL="0" marR="0" lvl="0" indent="0">
              <a:spcAft>
                <a:spcPts val="0"/>
              </a:spcAft>
              <a:buNone/>
            </a:pP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The Governor’s budget proposal includes an expansion of OHS to have an agent in every county to assist with school security, critical infrastructure security, cyber security, major event security, and counter-terrorism work.</a:t>
            </a:r>
          </a:p>
          <a:p>
            <a:pPr marL="0" marR="0" lvl="0" indent="0">
              <a:spcAft>
                <a:spcPts val="0"/>
              </a:spcAft>
              <a:buNone/>
            </a:pP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Homeland Security personnel are trained in behavior-based threat investigations and can assist local law enforcement with these investigations.</a:t>
            </a:r>
          </a:p>
          <a:p>
            <a:pPr marL="0" marR="0" lvl="0" indent="0">
              <a:spcAft>
                <a:spcPts val="0"/>
              </a:spcAft>
              <a:buNone/>
            </a:pP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Homeland Security is NOT taking over school security.</a:t>
            </a:r>
            <a:endParaRPr lang="en-US"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8868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NTAC’s Enhancing School Safety Guide</a:t>
            </a:r>
          </a:p>
        </p:txBody>
      </p:sp>
      <p:sp>
        <p:nvSpPr>
          <p:cNvPr id="5" name="Content Placeholder 4"/>
          <p:cNvSpPr>
            <a:spLocks noGrp="1"/>
          </p:cNvSpPr>
          <p:nvPr>
            <p:ph idx="1"/>
          </p:nvPr>
        </p:nvSpPr>
        <p:spPr>
          <a:xfrm>
            <a:off x="4953000" y="1219200"/>
            <a:ext cx="3886200" cy="2438400"/>
          </a:xfrm>
        </p:spPr>
        <p:txBody>
          <a:bodyPr>
            <a:normAutofit/>
          </a:bodyPr>
          <a:lstStyle/>
          <a:p>
            <a:r>
              <a:rPr lang="en-US" dirty="0"/>
              <a:t>Step 1: Establish a multidisciplinary threat assessment team</a:t>
            </a:r>
          </a:p>
          <a:p>
            <a:endParaRPr lang="en-US" dirty="0"/>
          </a:p>
        </p:txBody>
      </p:sp>
      <p:pic>
        <p:nvPicPr>
          <p:cNvPr id="7" name="Picture 6">
            <a:extLst>
              <a:ext uri="{FF2B5EF4-FFF2-40B4-BE49-F238E27FC236}">
                <a16:creationId xmlns:a16="http://schemas.microsoft.com/office/drawing/2014/main" id="{E5B10748-8CF4-4547-B0F3-160B0C4CCE9C}"/>
              </a:ext>
            </a:extLst>
          </p:cNvPr>
          <p:cNvPicPr>
            <a:picLocks noChangeAspect="1"/>
          </p:cNvPicPr>
          <p:nvPr/>
        </p:nvPicPr>
        <p:blipFill>
          <a:blip r:embed="rId3"/>
          <a:stretch>
            <a:fillRect/>
          </a:stretch>
        </p:blipFill>
        <p:spPr>
          <a:xfrm>
            <a:off x="24063" y="1143000"/>
            <a:ext cx="4800600" cy="4930530"/>
          </a:xfrm>
          <a:prstGeom prst="rect">
            <a:avLst/>
          </a:prstGeom>
        </p:spPr>
      </p:pic>
    </p:spTree>
    <p:extLst>
      <p:ext uri="{BB962C8B-B14F-4D97-AF65-F5344CB8AC3E}">
        <p14:creationId xmlns:p14="http://schemas.microsoft.com/office/powerpoint/2010/main" val="227247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SRO Grant Program</a:t>
            </a:r>
          </a:p>
        </p:txBody>
      </p:sp>
      <p:sp>
        <p:nvSpPr>
          <p:cNvPr id="5" name="Content Placeholder 4"/>
          <p:cNvSpPr>
            <a:spLocks noGrp="1"/>
          </p:cNvSpPr>
          <p:nvPr>
            <p:ph idx="1"/>
          </p:nvPr>
        </p:nvSpPr>
        <p:spPr/>
        <p:txBody>
          <a:bodyPr>
            <a:normAutofit lnSpcReduction="10000"/>
          </a:bodyPr>
          <a:lstStyle/>
          <a:p>
            <a:pPr marL="0" marR="0" indent="0">
              <a:spcBef>
                <a:spcPts val="0"/>
              </a:spcBef>
              <a:spcAft>
                <a:spcPts val="0"/>
              </a:spcAft>
              <a:buNone/>
            </a:pPr>
            <a:r>
              <a:rPr lang="en-US" sz="1800" dirty="0">
                <a:effectLst/>
                <a:latin typeface="Open Sans" panose="020B0606030504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b="1" dirty="0">
                <a:effectLst/>
              </a:rPr>
              <a:t>$140M SRO Grant</a:t>
            </a:r>
            <a:endParaRPr lang="en-US" sz="1800" dirty="0">
              <a:effectLst/>
            </a:endParaRPr>
          </a:p>
          <a:p>
            <a:pPr marL="114300" marR="0" indent="0">
              <a:spcBef>
                <a:spcPts val="0"/>
              </a:spcBef>
              <a:spcAft>
                <a:spcPts val="0"/>
              </a:spcAft>
              <a:buNone/>
            </a:pPr>
            <a:endParaRPr lang="en-US" sz="1800" dirty="0">
              <a:effectLst/>
            </a:endParaRPr>
          </a:p>
          <a:p>
            <a:pPr marL="400050" indent="-285750">
              <a:spcBef>
                <a:spcPts val="0"/>
              </a:spcBef>
            </a:pPr>
            <a:r>
              <a:rPr lang="en-US" sz="1800" dirty="0">
                <a:effectLst/>
              </a:rPr>
              <a:t>Amount not to exceed 75,000 per SRO with one SRO per school allowable. </a:t>
            </a:r>
          </a:p>
          <a:p>
            <a:pPr marL="400050" indent="-285750">
              <a:spcBef>
                <a:spcPts val="0"/>
              </a:spcBef>
            </a:pPr>
            <a:r>
              <a:rPr lang="en-US" sz="1800" dirty="0">
                <a:effectLst/>
              </a:rPr>
              <a:t>Money to go directly to the local LE agencies responsible for providing SROs to the schools</a:t>
            </a:r>
          </a:p>
          <a:p>
            <a:pPr marL="400050" indent="-285750">
              <a:spcBef>
                <a:spcPts val="0"/>
              </a:spcBef>
            </a:pPr>
            <a:r>
              <a:rPr lang="en-US" sz="1800" dirty="0">
                <a:effectLst/>
              </a:rPr>
              <a:t>MOU between the LE agency and the schools will be required</a:t>
            </a:r>
          </a:p>
          <a:p>
            <a:pPr marL="400050" indent="-285750">
              <a:spcBef>
                <a:spcPts val="0"/>
              </a:spcBef>
            </a:pPr>
            <a:r>
              <a:rPr lang="en-US" sz="1800" dirty="0">
                <a:effectLst/>
              </a:rPr>
              <a:t>MOU outline roles and responsibilities of the SRO and the school.</a:t>
            </a:r>
          </a:p>
          <a:p>
            <a:pPr marL="400050" indent="-285750">
              <a:spcBef>
                <a:spcPts val="0"/>
              </a:spcBef>
            </a:pPr>
            <a:r>
              <a:rPr lang="en-US" sz="1800" dirty="0">
                <a:effectLst/>
              </a:rPr>
              <a:t>Recurring funds</a:t>
            </a:r>
          </a:p>
          <a:p>
            <a:pPr marL="400050" indent="-285750">
              <a:spcBef>
                <a:spcPts val="0"/>
              </a:spcBef>
            </a:pPr>
            <a:r>
              <a:rPr lang="en-US" sz="1800" dirty="0">
                <a:effectLst/>
              </a:rPr>
              <a:t>Agencies already providing/paying for SROs will still be eligible for the funding.</a:t>
            </a:r>
          </a:p>
          <a:p>
            <a:pPr marL="400050" indent="-285750">
              <a:spcBef>
                <a:spcPts val="0"/>
              </a:spcBef>
            </a:pPr>
            <a:r>
              <a:rPr lang="en-US" sz="1800" dirty="0"/>
              <a:t>Application on Homeland Security website – approx. 1</a:t>
            </a:r>
            <a:r>
              <a:rPr lang="en-US" sz="1800" baseline="30000" dirty="0"/>
              <a:t>st</a:t>
            </a:r>
            <a:r>
              <a:rPr lang="en-US" sz="1800" dirty="0"/>
              <a:t> week of June</a:t>
            </a:r>
            <a:endParaRPr lang="en-US" sz="1800" dirty="0">
              <a:effectLst/>
            </a:endParaRPr>
          </a:p>
          <a:p>
            <a:pPr marL="0" marR="0" indent="0">
              <a:spcBef>
                <a:spcPts val="0"/>
              </a:spcBef>
              <a:spcAft>
                <a:spcPts val="0"/>
              </a:spcAft>
              <a:buNone/>
            </a:pPr>
            <a:r>
              <a:rPr lang="en-US" sz="1800" dirty="0">
                <a:effectLst/>
                <a:latin typeface="Open Sans" panose="020B0606030504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Open Sans" panose="020B0606030504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b="1" dirty="0">
                <a:effectLst/>
                <a:latin typeface="Open Sans" panose="020B0606030504020204" pitchFamily="34" charset="0"/>
                <a:ea typeface="Times New Roman" panose="02020603050405020304" pitchFamily="18" charset="0"/>
              </a:rPr>
              <a:t>Additional Grants of $7M and $40M for School security thru TDOE</a:t>
            </a:r>
            <a:endParaRPr lang="en-US" sz="1800" dirty="0">
              <a:effectLst/>
              <a:latin typeface="Calibri" panose="020F0502020204030204" pitchFamily="34" charset="0"/>
              <a:ea typeface="Calibri" panose="020F0502020204030204" pitchFamily="34" charset="0"/>
            </a:endParaRPr>
          </a:p>
          <a:p>
            <a:pPr marL="0" indent="0">
              <a:spcBef>
                <a:spcPts val="0"/>
              </a:spcBef>
              <a:buNone/>
            </a:pPr>
            <a:r>
              <a:rPr lang="en-US" sz="1800" dirty="0">
                <a:effectLst/>
                <a:latin typeface="Open Sans" panose="020B0606030504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spcBef>
                <a:spcPts val="0"/>
              </a:spcBef>
            </a:pPr>
            <a:r>
              <a:rPr lang="en-US" sz="1800" dirty="0">
                <a:effectLst/>
                <a:latin typeface="Open Sans" panose="020B0606030504020204" pitchFamily="34" charset="0"/>
                <a:ea typeface="Calibri" panose="020F0502020204030204" pitchFamily="34" charset="0"/>
              </a:rPr>
              <a:t>$7M grant is for private schools</a:t>
            </a:r>
          </a:p>
          <a:p>
            <a:pPr marL="0" indent="0">
              <a:spcBef>
                <a:spcPts val="0"/>
              </a:spcBef>
              <a:buNone/>
            </a:pPr>
            <a:endParaRPr lang="en-US" sz="1800" dirty="0">
              <a:effectLst/>
              <a:latin typeface="Calibri" panose="020F0502020204030204" pitchFamily="34" charset="0"/>
              <a:ea typeface="Calibri" panose="020F0502020204030204" pitchFamily="34" charset="0"/>
            </a:endParaRPr>
          </a:p>
          <a:p>
            <a:pPr>
              <a:spcBef>
                <a:spcPts val="0"/>
              </a:spcBef>
            </a:pPr>
            <a:r>
              <a:rPr lang="en-US" sz="1800" dirty="0">
                <a:effectLst/>
                <a:latin typeface="Open Sans" panose="020B0606030504020204" pitchFamily="34" charset="0"/>
                <a:ea typeface="Calibri" panose="020F0502020204030204" pitchFamily="34" charset="0"/>
              </a:rPr>
              <a:t>$40M grant is for K-12 public schools</a:t>
            </a:r>
          </a:p>
          <a:p>
            <a:pPr marL="0" marR="0" indent="0">
              <a:spcBef>
                <a:spcPts val="0"/>
              </a:spcBef>
              <a:spcAft>
                <a:spcPts val="0"/>
              </a:spcAft>
              <a:buNone/>
            </a:pPr>
            <a:endParaRPr lang="en-US" sz="1800" dirty="0">
              <a:solidFill>
                <a:srgbClr val="000000"/>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568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t>TN Homeland Security’s Mission and Priorities</a:t>
            </a:r>
          </a:p>
        </p:txBody>
      </p:sp>
      <p:pic>
        <p:nvPicPr>
          <p:cNvPr id="6" name="Picture 2">
            <a:extLst>
              <a:ext uri="{FF2B5EF4-FFF2-40B4-BE49-F238E27FC236}">
                <a16:creationId xmlns:a16="http://schemas.microsoft.com/office/drawing/2014/main" id="{8B047D14-5DAF-48E2-8E3D-40735A157F35}"/>
              </a:ext>
              <a:ext uri="{C183D7F6-B498-43B3-948B-1728B52AA6E4}">
                <adec:decorative xmlns:adec="http://schemas.microsoft.com/office/drawing/2017/decorative" val="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3701" y="1143000"/>
            <a:ext cx="8578049" cy="500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FC_Logo_Clear">
            <a:extLst>
              <a:ext uri="{FF2B5EF4-FFF2-40B4-BE49-F238E27FC236}">
                <a16:creationId xmlns:a16="http://schemas.microsoft.com/office/drawing/2014/main" id="{D2E6DCA9-7BA2-43E4-A858-6FD446CF23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701" y="3429000"/>
            <a:ext cx="2743200" cy="2623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65551E7-867A-4F19-A1AF-D56DB44B587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985" b="89972" l="9919" r="89919">
                        <a14:foregroundMark x1="25445" y1="10433" x2="33639" y2="7117"/>
                        <a14:foregroundMark x1="33639" y1="7117" x2="43127" y2="6591"/>
                        <a14:foregroundMark x1="43127" y1="6591" x2="61563" y2="9139"/>
                        <a14:foregroundMark x1="61563" y1="9139" x2="66415" y2="12050"/>
                        <a14:foregroundMark x1="52183" y1="6874" x2="42426" y2="5985"/>
                        <a14:foregroundMark x1="42426" y1="5985" x2="36819" y2="7117"/>
                      </a14:backgroundRemoval>
                    </a14:imgEffect>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865279" y="855511"/>
            <a:ext cx="2628900" cy="3505200"/>
          </a:xfrm>
          <a:prstGeom prst="rect">
            <a:avLst/>
          </a:prstGeom>
          <a:ln>
            <a:noFill/>
          </a:ln>
          <a:effectLst>
            <a:outerShdw blurRad="292100" dist="139700" dir="2700000" algn="tl" rotWithShape="0">
              <a:srgbClr val="333333">
                <a:alpha val="65000"/>
              </a:srgbClr>
            </a:outerShdw>
          </a:effectLst>
        </p:spPr>
      </p:pic>
      <p:sp useBgFill="1">
        <p:nvSpPr>
          <p:cNvPr id="3" name="TextBox 2">
            <a:extLst>
              <a:ext uri="{FF2B5EF4-FFF2-40B4-BE49-F238E27FC236}">
                <a16:creationId xmlns:a16="http://schemas.microsoft.com/office/drawing/2014/main" id="{C7F12256-CD1A-2D63-DBB6-5CFB06F07C88}"/>
              </a:ext>
            </a:extLst>
          </p:cNvPr>
          <p:cNvSpPr txBox="1"/>
          <p:nvPr/>
        </p:nvSpPr>
        <p:spPr>
          <a:xfrm>
            <a:off x="4683971" y="4183064"/>
            <a:ext cx="3851342" cy="1015663"/>
          </a:xfrm>
          <a:prstGeom prst="rect">
            <a:avLst/>
          </a:prstGeom>
          <a:ln>
            <a:solidFill>
              <a:schemeClr val="accent1"/>
            </a:solidFill>
          </a:ln>
        </p:spPr>
        <p:txBody>
          <a:bodyPr wrap="square">
            <a:spAutoFit/>
          </a:bodyPr>
          <a:lstStyle/>
          <a:p>
            <a:r>
              <a:rPr lang="en-US" sz="6000" b="1" dirty="0"/>
              <a:t>Questions?</a:t>
            </a:r>
          </a:p>
        </p:txBody>
      </p:sp>
    </p:spTree>
    <p:extLst>
      <p:ext uri="{BB962C8B-B14F-4D97-AF65-F5344CB8AC3E}">
        <p14:creationId xmlns:p14="http://schemas.microsoft.com/office/powerpoint/2010/main" val="2234434276"/>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651</TotalTime>
  <Words>1225</Words>
  <Application>Microsoft Office PowerPoint</Application>
  <PresentationFormat>On-screen Show (4:3)</PresentationFormat>
  <Paragraphs>99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Open Sans</vt:lpstr>
      <vt:lpstr>PermianSlabSerifTypeface</vt:lpstr>
      <vt:lpstr>Symbol</vt:lpstr>
      <vt:lpstr>Times New Roman</vt:lpstr>
      <vt:lpstr>PowerPoint B</vt:lpstr>
      <vt:lpstr>PowerPoint Presentation</vt:lpstr>
      <vt:lpstr>TN Homeland Security’s Mission and Priorities</vt:lpstr>
      <vt:lpstr>Homeland Security &amp; School Security</vt:lpstr>
      <vt:lpstr>Homeland Security &amp; School Security</vt:lpstr>
      <vt:lpstr>Homeland Security &amp; School Security</vt:lpstr>
      <vt:lpstr>OHS Role in School Security Going Forward</vt:lpstr>
      <vt:lpstr>NTAC’s Enhancing School Safety Guide</vt:lpstr>
      <vt:lpstr>SRO Grant Program</vt:lpstr>
      <vt:lpstr>TN Homeland Security’s Mission and Priorities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Gregory Mays</cp:lastModifiedBy>
  <cp:revision>9</cp:revision>
  <dcterms:created xsi:type="dcterms:W3CDTF">2015-04-20T20:01:48Z</dcterms:created>
  <dcterms:modified xsi:type="dcterms:W3CDTF">2023-05-19T20:08:54Z</dcterms:modified>
</cp:coreProperties>
</file>